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>
      <p:cViewPr varScale="1">
        <p:scale>
          <a:sx n="95" d="100"/>
          <a:sy n="95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6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2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811D-8955-49DB-81C9-CC367A83E1A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AB6C-8F5A-44E4-A198-62FF1DE0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wav"/><Relationship Id="rId7" Type="http://schemas.openxmlformats.org/officeDocument/2006/relationships/image" Target="../media/image2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3.jpe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3.jpe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6.wav"/><Relationship Id="rId7" Type="http://schemas.openxmlformats.org/officeDocument/2006/relationships/image" Target="../media/image2.png"/><Relationship Id="rId2" Type="http://schemas.microsoft.com/office/2007/relationships/media" Target="../media/media6.wav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7.wav"/><Relationship Id="rId7" Type="http://schemas.openxmlformats.org/officeDocument/2006/relationships/image" Target="../media/image2.png"/><Relationship Id="rId2" Type="http://schemas.microsoft.com/office/2007/relationships/media" Target="../media/media7.wav"/><Relationship Id="rId1" Type="http://schemas.openxmlformats.org/officeDocument/2006/relationships/tags" Target="../tags/tag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9.wav"/><Relationship Id="rId7" Type="http://schemas.openxmlformats.org/officeDocument/2006/relationships/image" Target="../media/image2.png"/><Relationship Id="rId2" Type="http://schemas.microsoft.com/office/2007/relationships/media" Target="../media/media9.wav"/><Relationship Id="rId1" Type="http://schemas.openxmlformats.org/officeDocument/2006/relationships/tags" Target="../tags/tag6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5832648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967590"/>
            <a:ext cx="770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Culture change: beyond wishful thinking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Picture1" descr="INL LOGO 72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9">
        <p:fade/>
      </p:transition>
    </mc:Choice>
    <mc:Fallback xmlns="">
      <p:transition spd="med" advTm="3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9249" y="642383"/>
            <a:ext cx="7988550" cy="2274238"/>
            <a:chOff x="191830" y="713438"/>
            <a:chExt cx="7988550" cy="2274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3" y="713438"/>
              <a:ext cx="3032317" cy="22742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1830" y="1048252"/>
              <a:ext cx="4831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The ‘Achilles heel’ of business change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3301" y="1568644"/>
            <a:ext cx="42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with average failure rates of 90%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9113" y="3717031"/>
            <a:ext cx="7021873" cy="2769493"/>
            <a:chOff x="519113" y="3717031"/>
            <a:chExt cx="7021873" cy="27694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524" y="3717031"/>
              <a:ext cx="2987462" cy="27694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9113" y="4149080"/>
              <a:ext cx="377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Not </a:t>
              </a:r>
              <a:r>
                <a:rPr lang="en-GB" sz="2800" dirty="0"/>
                <a:t>for the faint hearted</a:t>
              </a:r>
              <a:endParaRPr lang="en-GB" sz="2800" b="1" dirty="0"/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4" name="Picture1" descr="INL LOGO 72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24065"/>
            <a:ext cx="678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80% of employee behaviours are driven by managers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983" y="2767064"/>
            <a:ext cx="623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Persevere for 3 years and the culture will change</a:t>
            </a:r>
          </a:p>
        </p:txBody>
      </p:sp>
      <p:grpSp>
        <p:nvGrpSpPr>
          <p:cNvPr id="11" name="Group 10"/>
          <p:cNvGrpSpPr/>
          <p:nvPr/>
        </p:nvGrpSpPr>
        <p:grpSpPr>
          <a:xfrm rot="2663086">
            <a:off x="3696756" y="429433"/>
            <a:ext cx="1620216" cy="1805709"/>
            <a:chOff x="3062567" y="4221088"/>
            <a:chExt cx="1115555" cy="1071348"/>
          </a:xfrm>
        </p:grpSpPr>
        <p:sp>
          <p:nvSpPr>
            <p:cNvPr id="3" name="Rectangle 2"/>
            <p:cNvSpPr/>
            <p:nvPr/>
          </p:nvSpPr>
          <p:spPr>
            <a:xfrm>
              <a:off x="3532910" y="4221088"/>
              <a:ext cx="124690" cy="10713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62567" y="4725144"/>
              <a:ext cx="1115555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 rot="2663086">
            <a:off x="3064867" y="2095042"/>
            <a:ext cx="1620216" cy="1805709"/>
            <a:chOff x="3062567" y="4221088"/>
            <a:chExt cx="1115555" cy="1071348"/>
          </a:xfrm>
        </p:grpSpPr>
        <p:sp>
          <p:nvSpPr>
            <p:cNvPr id="13" name="Rectangle 12"/>
            <p:cNvSpPr/>
            <p:nvPr/>
          </p:nvSpPr>
          <p:spPr>
            <a:xfrm>
              <a:off x="3532910" y="4221088"/>
              <a:ext cx="124690" cy="10713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2567" y="4725144"/>
              <a:ext cx="1115555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0144" y="4085698"/>
            <a:ext cx="7982671" cy="2625476"/>
            <a:chOff x="610144" y="4085698"/>
            <a:chExt cx="7982671" cy="26254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09" y="4085698"/>
              <a:ext cx="3473706" cy="26254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0144" y="4725144"/>
              <a:ext cx="4284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‘Real’ behaviours happen</a:t>
              </a:r>
            </a:p>
            <a:p>
              <a:r>
                <a:rPr lang="en-GB" sz="2400" b="1" dirty="0"/>
                <a:t>when managers are not looking</a:t>
              </a: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0" name="Picture1" descr="INL LOGO 72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6"/>
    </mc:Choice>
    <mc:Fallback xmlns="">
      <p:transition spd="slow" advTm="39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8014"/>
            <a:ext cx="461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Effective culture change is possible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1"/>
            <a:ext cx="7549446" cy="500561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Picture1" descr="INL LOGO 72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"/>
    </mc:Choice>
    <mc:Fallback xmlns="">
      <p:transition spd="slow" advTm="7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91680" y="3960554"/>
            <a:ext cx="6731790" cy="1992594"/>
            <a:chOff x="1691680" y="3451514"/>
            <a:chExt cx="6731790" cy="19925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795" y="3501008"/>
              <a:ext cx="2352675" cy="1943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54" y="3451514"/>
              <a:ext cx="2352675" cy="1943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1680" y="3729722"/>
              <a:ext cx="1915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Medium term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3501008"/>
              <a:ext cx="2352675" cy="19431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91680" y="1104106"/>
            <a:ext cx="6137769" cy="2510159"/>
            <a:chOff x="1691680" y="1104106"/>
            <a:chExt cx="6137769" cy="2510159"/>
          </a:xfrm>
        </p:grpSpPr>
        <p:sp>
          <p:nvSpPr>
            <p:cNvPr id="2" name="TextBox 1"/>
            <p:cNvSpPr txBox="1"/>
            <p:nvPr/>
          </p:nvSpPr>
          <p:spPr>
            <a:xfrm>
              <a:off x="1691680" y="1671579"/>
              <a:ext cx="1534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Short term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104106"/>
              <a:ext cx="2352675" cy="19431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01092" y="3244933"/>
              <a:ext cx="312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People with desired behaviours</a:t>
              </a:r>
            </a:p>
          </p:txBody>
        </p: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7" name="Picture1" descr="INL LOGO 72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7"/>
    </mc:Choice>
    <mc:Fallback xmlns="">
      <p:transition spd="slow" advTm="8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7585" y="188640"/>
            <a:ext cx="7992888" cy="3632812"/>
            <a:chOff x="827584" y="188640"/>
            <a:chExt cx="8082763" cy="3632812"/>
          </a:xfrm>
        </p:grpSpPr>
        <p:sp>
          <p:nvSpPr>
            <p:cNvPr id="2" name="TextBox 1"/>
            <p:cNvSpPr txBox="1"/>
            <p:nvPr/>
          </p:nvSpPr>
          <p:spPr>
            <a:xfrm>
              <a:off x="827584" y="542351"/>
              <a:ext cx="38674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Managers can </a:t>
              </a:r>
              <a:r>
                <a:rPr lang="en-GB" sz="2400" b="1" dirty="0"/>
                <a:t>not</a:t>
              </a:r>
              <a:r>
                <a:rPr lang="en-GB" sz="2400" dirty="0"/>
                <a:t> determine </a:t>
              </a:r>
            </a:p>
            <a:p>
              <a:r>
                <a:rPr lang="en-GB" sz="2400" dirty="0"/>
                <a:t>culture by themselves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973" y="188640"/>
              <a:ext cx="4359374" cy="363281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11633" y="4045888"/>
            <a:ext cx="7963259" cy="2440637"/>
            <a:chOff x="711633" y="4045888"/>
            <a:chExt cx="7963259" cy="2440637"/>
          </a:xfrm>
        </p:grpSpPr>
        <p:sp>
          <p:nvSpPr>
            <p:cNvPr id="10" name="TextBox 9"/>
            <p:cNvSpPr txBox="1"/>
            <p:nvPr/>
          </p:nvSpPr>
          <p:spPr>
            <a:xfrm>
              <a:off x="711633" y="4581128"/>
              <a:ext cx="3682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They need </a:t>
              </a:r>
              <a:r>
                <a:rPr lang="en-GB" sz="2400" b="1" dirty="0"/>
                <a:t>peer pressure </a:t>
              </a:r>
              <a:r>
                <a:rPr lang="en-GB" sz="2400" dirty="0"/>
                <a:t>to </a:t>
              </a:r>
            </a:p>
            <a:p>
              <a:r>
                <a:rPr lang="en-GB" sz="2400" dirty="0"/>
                <a:t>support new behaviours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990" y="4045888"/>
              <a:ext cx="3979902" cy="2440637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" name="Picture1" descr="INL LOGO 72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9"/>
    </mc:Choice>
    <mc:Fallback xmlns="">
      <p:transition spd="slow" advTm="2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8" y="1124744"/>
            <a:ext cx="9127232" cy="2819309"/>
            <a:chOff x="16768" y="1124744"/>
            <a:chExt cx="9127232" cy="28193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297" y="1124744"/>
              <a:ext cx="4107703" cy="281930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68" y="2072733"/>
              <a:ext cx="4856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Openly celebrate desired behaviours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493" y="3681327"/>
            <a:ext cx="8877042" cy="2521036"/>
            <a:chOff x="63493" y="3681327"/>
            <a:chExt cx="8877042" cy="25210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3" y="3681327"/>
              <a:ext cx="4022327" cy="25210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71253" y="4791815"/>
              <a:ext cx="4869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Quietly discourage ‘poor’ behaviours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4923" y="281890"/>
            <a:ext cx="3820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Behaviour reinforcement</a:t>
            </a: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" name="Picture1" descr="INL LOGO 72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6"/>
    </mc:Choice>
    <mc:Fallback xmlns="">
      <p:transition spd="slow" advTm="4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883" y="1646600"/>
            <a:ext cx="8312152" cy="2445593"/>
            <a:chOff x="504825" y="41643"/>
            <a:chExt cx="8312152" cy="2445593"/>
          </a:xfrm>
        </p:grpSpPr>
        <p:sp>
          <p:nvSpPr>
            <p:cNvPr id="3" name="TextBox 2"/>
            <p:cNvSpPr txBox="1"/>
            <p:nvPr/>
          </p:nvSpPr>
          <p:spPr>
            <a:xfrm>
              <a:off x="5688620" y="2117904"/>
              <a:ext cx="312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People with desired behaviours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603" y="174804"/>
              <a:ext cx="2352675" cy="1943100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6067534" y="41643"/>
              <a:ext cx="2315358" cy="1267251"/>
            </a:xfrm>
            <a:custGeom>
              <a:avLst/>
              <a:gdLst>
                <a:gd name="connsiteX0" fmla="*/ 1440 w 2315358"/>
                <a:gd name="connsiteY0" fmla="*/ 290946 h 1267251"/>
                <a:gd name="connsiteX1" fmla="*/ 70713 w 2315358"/>
                <a:gd name="connsiteY1" fmla="*/ 401782 h 1267251"/>
                <a:gd name="connsiteX2" fmla="*/ 112277 w 2315358"/>
                <a:gd name="connsiteY2" fmla="*/ 443346 h 1267251"/>
                <a:gd name="connsiteX3" fmla="*/ 139986 w 2315358"/>
                <a:gd name="connsiteY3" fmla="*/ 484909 h 1267251"/>
                <a:gd name="connsiteX4" fmla="*/ 181549 w 2315358"/>
                <a:gd name="connsiteY4" fmla="*/ 540328 h 1267251"/>
                <a:gd name="connsiteX5" fmla="*/ 223113 w 2315358"/>
                <a:gd name="connsiteY5" fmla="*/ 637309 h 1267251"/>
                <a:gd name="connsiteX6" fmla="*/ 250822 w 2315358"/>
                <a:gd name="connsiteY6" fmla="*/ 665019 h 1267251"/>
                <a:gd name="connsiteX7" fmla="*/ 320095 w 2315358"/>
                <a:gd name="connsiteY7" fmla="*/ 762000 h 1267251"/>
                <a:gd name="connsiteX8" fmla="*/ 389368 w 2315358"/>
                <a:gd name="connsiteY8" fmla="*/ 872837 h 1267251"/>
                <a:gd name="connsiteX9" fmla="*/ 514059 w 2315358"/>
                <a:gd name="connsiteY9" fmla="*/ 886691 h 1267251"/>
                <a:gd name="connsiteX10" fmla="*/ 569477 w 2315358"/>
                <a:gd name="connsiteY10" fmla="*/ 900546 h 1267251"/>
                <a:gd name="connsiteX11" fmla="*/ 652604 w 2315358"/>
                <a:gd name="connsiteY11" fmla="*/ 928255 h 1267251"/>
                <a:gd name="connsiteX12" fmla="*/ 721877 w 2315358"/>
                <a:gd name="connsiteY12" fmla="*/ 942109 h 1267251"/>
                <a:gd name="connsiteX13" fmla="*/ 735731 w 2315358"/>
                <a:gd name="connsiteY13" fmla="*/ 1025237 h 1267251"/>
                <a:gd name="connsiteX14" fmla="*/ 791149 w 2315358"/>
                <a:gd name="connsiteY14" fmla="*/ 1011382 h 1267251"/>
                <a:gd name="connsiteX15" fmla="*/ 888131 w 2315358"/>
                <a:gd name="connsiteY15" fmla="*/ 969819 h 1267251"/>
                <a:gd name="connsiteX16" fmla="*/ 915840 w 2315358"/>
                <a:gd name="connsiteY16" fmla="*/ 1011382 h 1267251"/>
                <a:gd name="connsiteX17" fmla="*/ 1040531 w 2315358"/>
                <a:gd name="connsiteY17" fmla="*/ 1011382 h 1267251"/>
                <a:gd name="connsiteX18" fmla="*/ 1054386 w 2315358"/>
                <a:gd name="connsiteY18" fmla="*/ 1122219 h 1267251"/>
                <a:gd name="connsiteX19" fmla="*/ 1068240 w 2315358"/>
                <a:gd name="connsiteY19" fmla="*/ 1205346 h 1267251"/>
                <a:gd name="connsiteX20" fmla="*/ 1123659 w 2315358"/>
                <a:gd name="connsiteY20" fmla="*/ 1233055 h 1267251"/>
                <a:gd name="connsiteX21" fmla="*/ 1165222 w 2315358"/>
                <a:gd name="connsiteY21" fmla="*/ 1260764 h 1267251"/>
                <a:gd name="connsiteX22" fmla="*/ 1428459 w 2315358"/>
                <a:gd name="connsiteY22" fmla="*/ 1233055 h 1267251"/>
                <a:gd name="connsiteX23" fmla="*/ 1525440 w 2315358"/>
                <a:gd name="connsiteY23" fmla="*/ 969819 h 1267251"/>
                <a:gd name="connsiteX24" fmla="*/ 1567004 w 2315358"/>
                <a:gd name="connsiteY24" fmla="*/ 872837 h 1267251"/>
                <a:gd name="connsiteX25" fmla="*/ 1608568 w 2315358"/>
                <a:gd name="connsiteY25" fmla="*/ 845128 h 1267251"/>
                <a:gd name="connsiteX26" fmla="*/ 1747113 w 2315358"/>
                <a:gd name="connsiteY26" fmla="*/ 872837 h 1267251"/>
                <a:gd name="connsiteX27" fmla="*/ 1830240 w 2315358"/>
                <a:gd name="connsiteY27" fmla="*/ 900546 h 1267251"/>
                <a:gd name="connsiteX28" fmla="*/ 1857949 w 2315358"/>
                <a:gd name="connsiteY28" fmla="*/ 942109 h 1267251"/>
                <a:gd name="connsiteX29" fmla="*/ 1941077 w 2315358"/>
                <a:gd name="connsiteY29" fmla="*/ 983673 h 1267251"/>
                <a:gd name="connsiteX30" fmla="*/ 2176604 w 2315358"/>
                <a:gd name="connsiteY30" fmla="*/ 928255 h 1267251"/>
                <a:gd name="connsiteX31" fmla="*/ 2190459 w 2315358"/>
                <a:gd name="connsiteY31" fmla="*/ 886691 h 1267251"/>
                <a:gd name="connsiteX32" fmla="*/ 2218168 w 2315358"/>
                <a:gd name="connsiteY32" fmla="*/ 845128 h 1267251"/>
                <a:gd name="connsiteX33" fmla="*/ 2232022 w 2315358"/>
                <a:gd name="connsiteY33" fmla="*/ 803564 h 1267251"/>
                <a:gd name="connsiteX34" fmla="*/ 2301295 w 2315358"/>
                <a:gd name="connsiteY34" fmla="*/ 678873 h 1267251"/>
                <a:gd name="connsiteX35" fmla="*/ 2301295 w 2315358"/>
                <a:gd name="connsiteY35" fmla="*/ 471055 h 1267251"/>
                <a:gd name="connsiteX36" fmla="*/ 2273586 w 2315358"/>
                <a:gd name="connsiteY36" fmla="*/ 429491 h 1267251"/>
                <a:gd name="connsiteX37" fmla="*/ 2232022 w 2315358"/>
                <a:gd name="connsiteY37" fmla="*/ 401782 h 1267251"/>
                <a:gd name="connsiteX38" fmla="*/ 2204313 w 2315358"/>
                <a:gd name="connsiteY38" fmla="*/ 360219 h 1267251"/>
                <a:gd name="connsiteX39" fmla="*/ 2162749 w 2315358"/>
                <a:gd name="connsiteY39" fmla="*/ 332509 h 1267251"/>
                <a:gd name="connsiteX40" fmla="*/ 2107331 w 2315358"/>
                <a:gd name="connsiteY40" fmla="*/ 290946 h 1267251"/>
                <a:gd name="connsiteX41" fmla="*/ 2065768 w 2315358"/>
                <a:gd name="connsiteY41" fmla="*/ 249382 h 1267251"/>
                <a:gd name="connsiteX42" fmla="*/ 1982640 w 2315358"/>
                <a:gd name="connsiteY42" fmla="*/ 221673 h 1267251"/>
                <a:gd name="connsiteX43" fmla="*/ 1941077 w 2315358"/>
                <a:gd name="connsiteY43" fmla="*/ 193964 h 1267251"/>
                <a:gd name="connsiteX44" fmla="*/ 1844095 w 2315358"/>
                <a:gd name="connsiteY44" fmla="*/ 152400 h 1267251"/>
                <a:gd name="connsiteX45" fmla="*/ 1802531 w 2315358"/>
                <a:gd name="connsiteY45" fmla="*/ 124691 h 1267251"/>
                <a:gd name="connsiteX46" fmla="*/ 1663986 w 2315358"/>
                <a:gd name="connsiteY46" fmla="*/ 83128 h 1267251"/>
                <a:gd name="connsiteX47" fmla="*/ 1608568 w 2315358"/>
                <a:gd name="connsiteY47" fmla="*/ 55419 h 1267251"/>
                <a:gd name="connsiteX48" fmla="*/ 1442313 w 2315358"/>
                <a:gd name="connsiteY48" fmla="*/ 27709 h 1267251"/>
                <a:gd name="connsiteX49" fmla="*/ 1331477 w 2315358"/>
                <a:gd name="connsiteY49" fmla="*/ 0 h 1267251"/>
                <a:gd name="connsiteX50" fmla="*/ 333949 w 2315358"/>
                <a:gd name="connsiteY50" fmla="*/ 13855 h 1267251"/>
                <a:gd name="connsiteX51" fmla="*/ 250822 w 2315358"/>
                <a:gd name="connsiteY51" fmla="*/ 55419 h 1267251"/>
                <a:gd name="connsiteX52" fmla="*/ 181549 w 2315358"/>
                <a:gd name="connsiteY52" fmla="*/ 69273 h 1267251"/>
                <a:gd name="connsiteX53" fmla="*/ 98422 w 2315358"/>
                <a:gd name="connsiteY53" fmla="*/ 124691 h 1267251"/>
                <a:gd name="connsiteX54" fmla="*/ 56859 w 2315358"/>
                <a:gd name="connsiteY54" fmla="*/ 152400 h 1267251"/>
                <a:gd name="connsiteX55" fmla="*/ 43004 w 2315358"/>
                <a:gd name="connsiteY55" fmla="*/ 193964 h 1267251"/>
                <a:gd name="connsiteX56" fmla="*/ 29149 w 2315358"/>
                <a:gd name="connsiteY56" fmla="*/ 277091 h 1267251"/>
                <a:gd name="connsiteX57" fmla="*/ 1440 w 2315358"/>
                <a:gd name="connsiteY57" fmla="*/ 290946 h 126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15358" h="1267251">
                  <a:moveTo>
                    <a:pt x="1440" y="290946"/>
                  </a:moveTo>
                  <a:cubicBezTo>
                    <a:pt x="8367" y="311728"/>
                    <a:pt x="55481" y="383504"/>
                    <a:pt x="70713" y="401782"/>
                  </a:cubicBezTo>
                  <a:cubicBezTo>
                    <a:pt x="83256" y="416834"/>
                    <a:pt x="99734" y="428294"/>
                    <a:pt x="112277" y="443346"/>
                  </a:cubicBezTo>
                  <a:cubicBezTo>
                    <a:pt x="122937" y="456138"/>
                    <a:pt x="130308" y="471360"/>
                    <a:pt x="139986" y="484909"/>
                  </a:cubicBezTo>
                  <a:cubicBezTo>
                    <a:pt x="153407" y="503699"/>
                    <a:pt x="167695" y="521855"/>
                    <a:pt x="181549" y="540328"/>
                  </a:cubicBezTo>
                  <a:cubicBezTo>
                    <a:pt x="193864" y="577272"/>
                    <a:pt x="200287" y="603070"/>
                    <a:pt x="223113" y="637309"/>
                  </a:cubicBezTo>
                  <a:cubicBezTo>
                    <a:pt x="230359" y="648178"/>
                    <a:pt x="243576" y="654150"/>
                    <a:pt x="250822" y="665019"/>
                  </a:cubicBezTo>
                  <a:cubicBezTo>
                    <a:pt x="323760" y="774428"/>
                    <a:pt x="229331" y="671238"/>
                    <a:pt x="320095" y="762000"/>
                  </a:cubicBezTo>
                  <a:cubicBezTo>
                    <a:pt x="335564" y="808408"/>
                    <a:pt x="333481" y="858865"/>
                    <a:pt x="389368" y="872837"/>
                  </a:cubicBezTo>
                  <a:cubicBezTo>
                    <a:pt x="429939" y="882980"/>
                    <a:pt x="472495" y="882073"/>
                    <a:pt x="514059" y="886691"/>
                  </a:cubicBezTo>
                  <a:cubicBezTo>
                    <a:pt x="532532" y="891309"/>
                    <a:pt x="551239" y="895074"/>
                    <a:pt x="569477" y="900546"/>
                  </a:cubicBezTo>
                  <a:cubicBezTo>
                    <a:pt x="597453" y="908939"/>
                    <a:pt x="623963" y="922527"/>
                    <a:pt x="652604" y="928255"/>
                  </a:cubicBezTo>
                  <a:lnTo>
                    <a:pt x="721877" y="942109"/>
                  </a:lnTo>
                  <a:cubicBezTo>
                    <a:pt x="726495" y="969818"/>
                    <a:pt x="715867" y="1005373"/>
                    <a:pt x="735731" y="1025237"/>
                  </a:cubicBezTo>
                  <a:cubicBezTo>
                    <a:pt x="749195" y="1038701"/>
                    <a:pt x="773647" y="1018883"/>
                    <a:pt x="791149" y="1011382"/>
                  </a:cubicBezTo>
                  <a:cubicBezTo>
                    <a:pt x="925091" y="953978"/>
                    <a:pt x="729039" y="1009590"/>
                    <a:pt x="888131" y="969819"/>
                  </a:cubicBezTo>
                  <a:cubicBezTo>
                    <a:pt x="897367" y="983673"/>
                    <a:pt x="901986" y="1002146"/>
                    <a:pt x="915840" y="1011382"/>
                  </a:cubicBezTo>
                  <a:cubicBezTo>
                    <a:pt x="956478" y="1038474"/>
                    <a:pt x="999118" y="1019665"/>
                    <a:pt x="1040531" y="1011382"/>
                  </a:cubicBezTo>
                  <a:cubicBezTo>
                    <a:pt x="1045149" y="1048328"/>
                    <a:pt x="1049120" y="1085360"/>
                    <a:pt x="1054386" y="1122219"/>
                  </a:cubicBezTo>
                  <a:cubicBezTo>
                    <a:pt x="1058359" y="1150028"/>
                    <a:pt x="1053352" y="1181525"/>
                    <a:pt x="1068240" y="1205346"/>
                  </a:cubicBezTo>
                  <a:cubicBezTo>
                    <a:pt x="1079186" y="1222860"/>
                    <a:pt x="1105727" y="1222808"/>
                    <a:pt x="1123659" y="1233055"/>
                  </a:cubicBezTo>
                  <a:cubicBezTo>
                    <a:pt x="1138116" y="1241316"/>
                    <a:pt x="1151368" y="1251528"/>
                    <a:pt x="1165222" y="1260764"/>
                  </a:cubicBezTo>
                  <a:cubicBezTo>
                    <a:pt x="1252968" y="1251528"/>
                    <a:pt x="1366071" y="1295443"/>
                    <a:pt x="1428459" y="1233055"/>
                  </a:cubicBezTo>
                  <a:cubicBezTo>
                    <a:pt x="1758290" y="903224"/>
                    <a:pt x="1254102" y="1015040"/>
                    <a:pt x="1525440" y="969819"/>
                  </a:cubicBezTo>
                  <a:cubicBezTo>
                    <a:pt x="1609264" y="885992"/>
                    <a:pt x="1479444" y="1026063"/>
                    <a:pt x="1567004" y="872837"/>
                  </a:cubicBezTo>
                  <a:cubicBezTo>
                    <a:pt x="1575265" y="858380"/>
                    <a:pt x="1594713" y="854364"/>
                    <a:pt x="1608568" y="845128"/>
                  </a:cubicBezTo>
                  <a:cubicBezTo>
                    <a:pt x="1664750" y="854491"/>
                    <a:pt x="1695438" y="857334"/>
                    <a:pt x="1747113" y="872837"/>
                  </a:cubicBezTo>
                  <a:cubicBezTo>
                    <a:pt x="1775089" y="881230"/>
                    <a:pt x="1830240" y="900546"/>
                    <a:pt x="1830240" y="900546"/>
                  </a:cubicBezTo>
                  <a:cubicBezTo>
                    <a:pt x="1839476" y="914400"/>
                    <a:pt x="1846175" y="930335"/>
                    <a:pt x="1857949" y="942109"/>
                  </a:cubicBezTo>
                  <a:cubicBezTo>
                    <a:pt x="1884809" y="968969"/>
                    <a:pt x="1907270" y="972404"/>
                    <a:pt x="1941077" y="983673"/>
                  </a:cubicBezTo>
                  <a:cubicBezTo>
                    <a:pt x="1981254" y="863135"/>
                    <a:pt x="1925591" y="987317"/>
                    <a:pt x="2176604" y="928255"/>
                  </a:cubicBezTo>
                  <a:cubicBezTo>
                    <a:pt x="2190820" y="924910"/>
                    <a:pt x="2183928" y="899753"/>
                    <a:pt x="2190459" y="886691"/>
                  </a:cubicBezTo>
                  <a:cubicBezTo>
                    <a:pt x="2197906" y="871798"/>
                    <a:pt x="2208932" y="858982"/>
                    <a:pt x="2218168" y="845128"/>
                  </a:cubicBezTo>
                  <a:cubicBezTo>
                    <a:pt x="2222786" y="831273"/>
                    <a:pt x="2224930" y="816330"/>
                    <a:pt x="2232022" y="803564"/>
                  </a:cubicBezTo>
                  <a:cubicBezTo>
                    <a:pt x="2311423" y="660641"/>
                    <a:pt x="2269944" y="772924"/>
                    <a:pt x="2301295" y="678873"/>
                  </a:cubicBezTo>
                  <a:cubicBezTo>
                    <a:pt x="2312146" y="592059"/>
                    <a:pt x="2326600" y="555407"/>
                    <a:pt x="2301295" y="471055"/>
                  </a:cubicBezTo>
                  <a:cubicBezTo>
                    <a:pt x="2296510" y="455106"/>
                    <a:pt x="2285360" y="441265"/>
                    <a:pt x="2273586" y="429491"/>
                  </a:cubicBezTo>
                  <a:cubicBezTo>
                    <a:pt x="2261812" y="417717"/>
                    <a:pt x="2245877" y="411018"/>
                    <a:pt x="2232022" y="401782"/>
                  </a:cubicBezTo>
                  <a:cubicBezTo>
                    <a:pt x="2222786" y="387928"/>
                    <a:pt x="2216087" y="371993"/>
                    <a:pt x="2204313" y="360219"/>
                  </a:cubicBezTo>
                  <a:cubicBezTo>
                    <a:pt x="2192539" y="348445"/>
                    <a:pt x="2176299" y="342187"/>
                    <a:pt x="2162749" y="332509"/>
                  </a:cubicBezTo>
                  <a:cubicBezTo>
                    <a:pt x="2143959" y="319088"/>
                    <a:pt x="2124863" y="305973"/>
                    <a:pt x="2107331" y="290946"/>
                  </a:cubicBezTo>
                  <a:cubicBezTo>
                    <a:pt x="2092455" y="278195"/>
                    <a:pt x="2082896" y="258897"/>
                    <a:pt x="2065768" y="249382"/>
                  </a:cubicBezTo>
                  <a:cubicBezTo>
                    <a:pt x="2040235" y="235197"/>
                    <a:pt x="2006943" y="237875"/>
                    <a:pt x="1982640" y="221673"/>
                  </a:cubicBezTo>
                  <a:cubicBezTo>
                    <a:pt x="1968786" y="212437"/>
                    <a:pt x="1955970" y="201411"/>
                    <a:pt x="1941077" y="193964"/>
                  </a:cubicBezTo>
                  <a:cubicBezTo>
                    <a:pt x="1785631" y="116240"/>
                    <a:pt x="2045918" y="267727"/>
                    <a:pt x="1844095" y="152400"/>
                  </a:cubicBezTo>
                  <a:cubicBezTo>
                    <a:pt x="1829638" y="144139"/>
                    <a:pt x="1817836" y="131250"/>
                    <a:pt x="1802531" y="124691"/>
                  </a:cubicBezTo>
                  <a:cubicBezTo>
                    <a:pt x="1663322" y="65031"/>
                    <a:pt x="1850241" y="176255"/>
                    <a:pt x="1663986" y="83128"/>
                  </a:cubicBezTo>
                  <a:cubicBezTo>
                    <a:pt x="1645513" y="73892"/>
                    <a:pt x="1627906" y="62671"/>
                    <a:pt x="1608568" y="55419"/>
                  </a:cubicBezTo>
                  <a:cubicBezTo>
                    <a:pt x="1555939" y="35683"/>
                    <a:pt x="1495960" y="37768"/>
                    <a:pt x="1442313" y="27709"/>
                  </a:cubicBezTo>
                  <a:cubicBezTo>
                    <a:pt x="1404883" y="20691"/>
                    <a:pt x="1331477" y="0"/>
                    <a:pt x="1331477" y="0"/>
                  </a:cubicBezTo>
                  <a:lnTo>
                    <a:pt x="333949" y="13855"/>
                  </a:lnTo>
                  <a:cubicBezTo>
                    <a:pt x="218457" y="16894"/>
                    <a:pt x="324513" y="23837"/>
                    <a:pt x="250822" y="55419"/>
                  </a:cubicBezTo>
                  <a:cubicBezTo>
                    <a:pt x="229178" y="64695"/>
                    <a:pt x="204640" y="64655"/>
                    <a:pt x="181549" y="69273"/>
                  </a:cubicBezTo>
                  <a:lnTo>
                    <a:pt x="98422" y="124691"/>
                  </a:lnTo>
                  <a:lnTo>
                    <a:pt x="56859" y="152400"/>
                  </a:lnTo>
                  <a:cubicBezTo>
                    <a:pt x="52241" y="166255"/>
                    <a:pt x="46172" y="179708"/>
                    <a:pt x="43004" y="193964"/>
                  </a:cubicBezTo>
                  <a:cubicBezTo>
                    <a:pt x="36910" y="221386"/>
                    <a:pt x="38032" y="250441"/>
                    <a:pt x="29149" y="277091"/>
                  </a:cubicBezTo>
                  <a:cubicBezTo>
                    <a:pt x="14013" y="322497"/>
                    <a:pt x="-5487" y="270164"/>
                    <a:pt x="1440" y="2909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825" y="893395"/>
              <a:ext cx="55742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Behaviour reinforcement with </a:t>
              </a:r>
            </a:p>
            <a:p>
              <a:r>
                <a:rPr lang="en-GB" sz="2400" dirty="0"/>
                <a:t>representative people has a limited impact</a:t>
              </a: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Picture1" descr="INL LOGO 72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7"/>
    </mc:Choice>
    <mc:Fallback xmlns="">
      <p:transition spd="slow" advTm="12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0013" y="404664"/>
            <a:ext cx="6462330" cy="2447156"/>
            <a:chOff x="1749697" y="2067227"/>
            <a:chExt cx="6220243" cy="1943100"/>
          </a:xfrm>
        </p:grpSpPr>
        <p:sp>
          <p:nvSpPr>
            <p:cNvPr id="8" name="TextBox 7"/>
            <p:cNvSpPr txBox="1"/>
            <p:nvPr/>
          </p:nvSpPr>
          <p:spPr>
            <a:xfrm>
              <a:off x="1749697" y="2710437"/>
              <a:ext cx="3322285" cy="95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400" dirty="0"/>
                <a:t>Reinforcement with</a:t>
              </a:r>
            </a:p>
            <a:p>
              <a:pPr algn="r"/>
              <a:r>
                <a:rPr lang="en-GB" sz="2400" dirty="0"/>
                <a:t>innovative influencers</a:t>
              </a:r>
            </a:p>
            <a:p>
              <a:pPr algn="r"/>
              <a:r>
                <a:rPr lang="en-GB" sz="2400" dirty="0"/>
                <a:t>has a much bigger impact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265" y="2067227"/>
              <a:ext cx="2352675" cy="19431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3608" y="2917020"/>
            <a:ext cx="7363519" cy="2171469"/>
            <a:chOff x="1043608" y="3825461"/>
            <a:chExt cx="7363519" cy="21714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825461"/>
              <a:ext cx="2899023" cy="21714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43608" y="4311030"/>
              <a:ext cx="38979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400" dirty="0"/>
                <a:t>With some experiences of</a:t>
              </a:r>
              <a:br>
                <a:rPr lang="en-GB" sz="2400" dirty="0"/>
              </a:br>
              <a:r>
                <a:rPr lang="en-GB" sz="2400" dirty="0"/>
                <a:t>tipping point effects as</a:t>
              </a:r>
            </a:p>
            <a:p>
              <a:pPr algn="r"/>
              <a:r>
                <a:rPr lang="en-GB" sz="2400" dirty="0"/>
                <a:t>resistance  to change declines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" name="Picture1" descr="INL LOGO 72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7450"/>
            <a:ext cx="2133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79218-DF12-7F47-9366-43F51BA5DD37}"/>
              </a:ext>
            </a:extLst>
          </p:cNvPr>
          <p:cNvSpPr txBox="1"/>
          <p:nvPr/>
        </p:nvSpPr>
        <p:spPr>
          <a:xfrm>
            <a:off x="1043260" y="5211197"/>
            <a:ext cx="67691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</a:rPr>
              <a:t>	   Please call us for an informal chat!</a:t>
            </a:r>
            <a:endParaRPr lang="en-US" sz="2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GB" sz="3200" dirty="0">
                <a:solidFill>
                  <a:srgbClr val="002060"/>
                </a:solidFill>
              </a:rPr>
              <a:t>07710 811249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23"/>
    </mc:Choice>
    <mc:Fallback xmlns="">
      <p:transition spd="slow" advTm="36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3.8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141</Words>
  <Application>Microsoft Macintosh PowerPoint</Application>
  <PresentationFormat>On-screen Show (4:3)</PresentationFormat>
  <Paragraphs>29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James Plunket-Checkemian</cp:lastModifiedBy>
  <cp:revision>55</cp:revision>
  <dcterms:created xsi:type="dcterms:W3CDTF">2012-07-01T12:06:50Z</dcterms:created>
  <dcterms:modified xsi:type="dcterms:W3CDTF">2022-10-21T17:04:12Z</dcterms:modified>
</cp:coreProperties>
</file>